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68" r:id="rId5"/>
    <p:sldId id="269" r:id="rId6"/>
    <p:sldId id="259" r:id="rId7"/>
    <p:sldId id="267" r:id="rId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/>
    <p:restoredTop sz="92416"/>
  </p:normalViewPr>
  <p:slideViewPr>
    <p:cSldViewPr snapToGrid="0" snapToObjects="1">
      <p:cViewPr varScale="1">
        <p:scale>
          <a:sx n="111" d="100"/>
          <a:sy n="111" d="100"/>
        </p:scale>
        <p:origin x="103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675090D-CF45-3641-A3E7-97155F9B4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D77EED4-E24C-D545-A354-BE4F012D75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5637B18-DC4C-6C4E-8270-2A738CF3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4763E3F7-6820-9E42-A9CB-E423C2B29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0EE8FB1-F454-0747-9740-4E8960397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23126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EFFBA7-ABEB-AF42-B49E-954E39B11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FCADC0E8-FD0C-D24D-A6C1-78C343288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89CD924-19C6-D84D-AA91-DDC102B4F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FB255A6-7A0E-A240-A904-C5A40E43D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357ABA8-998A-A14C-A09B-EFD15D1D2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579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DEB98F14-D31C-134E-8FE6-DD677D829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7F7CE1A-C4CA-8844-8727-1B64491A5A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B5221E9-444B-314D-AAA3-AF0CBF56D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1057955-DEEA-0648-AF10-B57B2F512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A4B92A0-8CD6-D748-B7CD-45DB1C6DB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968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E0D149C-41D3-C04D-97C0-D234075D8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E93F64D-C1BD-2D41-B84A-CC91E5C83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BB62F6D-D9F9-844D-B05A-634B75BD9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E03CA00-8E79-E44C-8701-7BAE1901E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2D00CB3-870A-4848-89CE-0E6FD1AEE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18075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C92E723-4DD1-724F-A9BC-38DE2F280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97BEF62-36D5-2347-8C41-FAC71528D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9778B5D-EFC4-B343-B081-C99EC756D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1843CDE5-BB8A-7E48-AC14-F4192790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C5AB190-5775-F44E-A838-5E0211CF6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39884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8299FA-8B59-5C4C-BD59-CE8888383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75E83E-08F6-874D-A8A6-806D21A5A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4EA6EA18-A787-4542-9720-200B69B819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F618D23-1DD6-B34D-8FD1-9D46D7976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F7110873-F946-0D4E-9F24-7D84D7ADE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EADE6E3-3AF5-AE4F-86CE-3E83F22BD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8130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FE0EE2-CA58-5F40-B6EA-A91979ABB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7E5CB081-5337-B042-8DCF-732C16DFD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D5DD4B76-3057-3041-876C-6835B475F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E20959E5-9541-9B48-9A4D-7AC93C9D8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9B069B8-C2BD-CD47-83D0-EB42C17AE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76ABB30B-CEED-F94C-A969-0A273967D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3D31090-EA42-F34F-8AF5-5BEE26F8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C7566617-860A-544F-98F9-225717947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0222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73F1098-7E40-064C-8B52-2AA6AFBBE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65D59547-D304-4941-B610-E65EED472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794EBE3-3279-194F-B250-78D38BBA0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C0146D3E-7E49-E744-8E51-C0551D3C8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14132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0934FAC2-99D8-C049-BE10-53BEDC1B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551BEEB6-0BC7-6043-9B01-01EF92D31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55CEBD8D-B32C-AC4D-8B8B-BCDEACF02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1088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13D2E8-6087-2E47-B2E1-753DCF63C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4FC40F2-A069-3144-A8E1-2584EA21B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8D6E7DE-8B03-0642-82C1-7F7AC098CB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B3B58CED-7963-2F43-AD88-AE1733223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7212420-753E-FC4E-A4F4-7A3E307B3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35BC213-DA92-AB47-94D8-988FCF427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4894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DBBBA1-9E43-0948-842D-9511D1146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F1B1E805-90F8-104C-9F55-B4A8DED72E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0FA19D17-FAC6-0B46-AC82-3772C731E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CE8990C-F558-4B4D-885E-DE482D64B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1948ECD-830E-2D4D-9194-EA2AA12FA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A7824C3-C196-2D41-8E4C-8A5CE0BFE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97522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F237A46B-F279-8349-96F6-3F971D393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4E1FBCA1-AED5-0A44-8244-97132A9E5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E8C3614-9906-E24E-A370-953BE1CB0D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21D95-A4D9-8143-B5F6-E64779D4B9CD}" type="datetimeFigureOut">
              <a:rPr lang="pl-PL" smtClean="0"/>
              <a:t>05.06.2018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9365FC0-9968-6E4F-9BB3-DACD08D580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30AC289-1587-BC42-94A0-CB0966B2A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30DD3-438C-B840-AE7D-CC9392556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9481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ngall.com/pear-png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hyperlink" Target="http://www.pngall.com/pear-png" TargetMode="External"/><Relationship Id="rId9" Type="http://schemas.openxmlformats.org/officeDocument/2006/relationships/hyperlink" Target="http://pngimg.com/download/1240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://pngimg.com/download/12405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ngimg.com/download/12405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12405" TargetMode="External"/><Relationship Id="rId2" Type="http://schemas.openxmlformats.org/officeDocument/2006/relationships/hyperlink" Target="https://pixabay.com/en/box-empty-cardboard-package-pack-550594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pngall.com/pear-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5153974-9054-454F-83CC-29958D08E3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/>
              <a:t>Zmienne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F0D46D51-63E1-0B4A-9B30-D3F11DF51A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19255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505916-69B9-0141-9ED1-B43C105C4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Zmienna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0458C3B-F7DF-4748-A6C3-2125CBE5C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Pudełko na dane</a:t>
            </a:r>
          </a:p>
          <a:p>
            <a:r>
              <a:rPr lang="pl-PL" dirty="0"/>
              <a:t>Można do niej przypisać wartość i ją zmieniać</a:t>
            </a:r>
          </a:p>
          <a:p>
            <a:r>
              <a:rPr lang="pl-PL" dirty="0"/>
              <a:t>Zazwyczaj zmienna przyjmuje dane określonego typu – np. jak pudełko tylko na owoce, w którym możemy jednak przechowywać jabłka, gruszki itp.</a:t>
            </a:r>
          </a:p>
          <a:p>
            <a:r>
              <a:rPr lang="pl-PL" dirty="0"/>
              <a:t>Zmienna przechowuje jedną konkretną wartość – ostatnią do niej przypisaną</a:t>
            </a:r>
          </a:p>
          <a:p>
            <a:r>
              <a:rPr lang="pl-PL" dirty="0"/>
              <a:t>Możemy zmieniać wartość zmiennej, a także ją odczytywać</a:t>
            </a:r>
          </a:p>
          <a:p>
            <a:r>
              <a:rPr lang="pl-PL" dirty="0"/>
              <a:t>Zmienna ma swoją nazwę, po której ją rozpoznajemy</a:t>
            </a:r>
          </a:p>
        </p:txBody>
      </p:sp>
    </p:spTree>
    <p:extLst>
      <p:ext uri="{BB962C8B-B14F-4D97-AF65-F5344CB8AC3E}">
        <p14:creationId xmlns:p14="http://schemas.microsoft.com/office/powerpoint/2010/main" val="830887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3B551331-DE89-449F-92AD-B67468EBEB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41607" y="2046749"/>
            <a:ext cx="2508785" cy="276450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ymbol zastępczy zawartości 4" descr="Obraz zawierający ściana, wewnątrz, budynek&#10;&#10;Opis wygenerowany przy wysokim poziomie pewności">
            <a:extLst>
              <a:ext uri="{FF2B5EF4-FFF2-40B4-BE49-F238E27FC236}">
                <a16:creationId xmlns:a16="http://schemas.microsoft.com/office/drawing/2014/main" id="{DDA7240A-690B-48E4-A848-1641F32056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8164" y="1671703"/>
            <a:ext cx="3738929" cy="3514593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Obraz 11" descr="Obraz zawierający gruszka, owoce, wewnątrz, siedzi&#10;&#10;Opis wygenerowany przy bardzo wysokim poziomie pewności">
            <a:extLst>
              <a:ext uri="{FF2B5EF4-FFF2-40B4-BE49-F238E27FC236}">
                <a16:creationId xmlns:a16="http://schemas.microsoft.com/office/drawing/2014/main" id="{1FB6E711-5C79-4282-B7CA-610FA73751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750488" y="2029830"/>
            <a:ext cx="2798339" cy="2798339"/>
          </a:xfrm>
          <a:prstGeom prst="rect">
            <a:avLst/>
          </a:prstGeom>
        </p:spPr>
      </p:pic>
      <p:sp>
        <p:nvSpPr>
          <p:cNvPr id="14" name="pole tekstowe 13">
            <a:extLst>
              <a:ext uri="{FF2B5EF4-FFF2-40B4-BE49-F238E27FC236}">
                <a16:creationId xmlns:a16="http://schemas.microsoft.com/office/drawing/2014/main" id="{19A3B746-2F4A-4FC4-A17F-ACE5587C3DF1}"/>
              </a:ext>
            </a:extLst>
          </p:cNvPr>
          <p:cNvSpPr txBox="1"/>
          <p:nvPr/>
        </p:nvSpPr>
        <p:spPr>
          <a:xfrm>
            <a:off x="735410" y="5461951"/>
            <a:ext cx="2624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5400" dirty="0"/>
              <a:t>Zmienna</a:t>
            </a:r>
            <a:endParaRPr lang="pl-PL" dirty="0"/>
          </a:p>
        </p:txBody>
      </p:sp>
      <p:sp>
        <p:nvSpPr>
          <p:cNvPr id="18" name="pole tekstowe 17">
            <a:extLst>
              <a:ext uri="{FF2B5EF4-FFF2-40B4-BE49-F238E27FC236}">
                <a16:creationId xmlns:a16="http://schemas.microsoft.com/office/drawing/2014/main" id="{756DFC87-3423-4218-A229-75346A5E68D1}"/>
              </a:ext>
            </a:extLst>
          </p:cNvPr>
          <p:cNvSpPr txBox="1"/>
          <p:nvPr/>
        </p:nvSpPr>
        <p:spPr>
          <a:xfrm>
            <a:off x="6663792" y="5461951"/>
            <a:ext cx="26642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5400" dirty="0"/>
              <a:t>Wartości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24842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a 16">
            <a:extLst>
              <a:ext uri="{FF2B5EF4-FFF2-40B4-BE49-F238E27FC236}">
                <a16:creationId xmlns:a16="http://schemas.microsoft.com/office/drawing/2014/main" id="{CE950072-4845-4A51-85EA-24CC0775A3A7}"/>
              </a:ext>
            </a:extLst>
          </p:cNvPr>
          <p:cNvGrpSpPr/>
          <p:nvPr/>
        </p:nvGrpSpPr>
        <p:grpSpPr>
          <a:xfrm>
            <a:off x="985641" y="1159870"/>
            <a:ext cx="10210892" cy="2132710"/>
            <a:chOff x="625918" y="323108"/>
            <a:chExt cx="10210892" cy="2132710"/>
          </a:xfrm>
        </p:grpSpPr>
        <p:pic>
          <p:nvPicPr>
            <p:cNvPr id="2" name="Symbol zastępczy zawartości 4" descr="Obraz zawierający ściana, wewnątrz, budynek&#10;&#10;Opis wygenerowany przy wysokim poziomie pewności">
              <a:extLst>
                <a:ext uri="{FF2B5EF4-FFF2-40B4-BE49-F238E27FC236}">
                  <a16:creationId xmlns:a16="http://schemas.microsoft.com/office/drawing/2014/main" id="{0E1FDC66-E63A-4181-9FDE-1B7F38DD56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918" y="323108"/>
              <a:ext cx="2268840" cy="2132710"/>
            </a:xfrm>
            <a:prstGeom prst="rect">
              <a:avLst/>
            </a:prstGeom>
          </p:spPr>
        </p:pic>
        <p:pic>
          <p:nvPicPr>
            <p:cNvPr id="3" name="Obraz 2" descr="Obraz zawierający gruszka, owoce, wewnątrz, siedzi&#10;&#10;Opis wygenerowany przy bardzo wysokim poziomie pewności">
              <a:extLst>
                <a:ext uri="{FF2B5EF4-FFF2-40B4-BE49-F238E27FC236}">
                  <a16:creationId xmlns:a16="http://schemas.microsoft.com/office/drawing/2014/main" id="{4B018F2C-22B5-4143-BD13-E198E8440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4546607" y="523246"/>
              <a:ext cx="1549393" cy="1549393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pole tekstowe 3">
                  <a:extLst>
                    <a:ext uri="{FF2B5EF4-FFF2-40B4-BE49-F238E27FC236}">
                      <a16:creationId xmlns:a16="http://schemas.microsoft.com/office/drawing/2014/main" id="{AA7FFEAF-AE99-44D6-ABBA-BBF702DEAD8E}"/>
                    </a:ext>
                  </a:extLst>
                </p:cNvPr>
                <p:cNvSpPr txBox="1"/>
                <p:nvPr/>
              </p:nvSpPr>
              <p:spPr>
                <a:xfrm>
                  <a:off x="3139509" y="458439"/>
                  <a:ext cx="1549393" cy="186204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l-PL" sz="11500" b="0" i="1" smtClean="0">
                            <a:latin typeface="Cambria Math" panose="02040503050406030204" pitchFamily="18" charset="0"/>
                          </a:rPr>
                          <m:t>≔</m:t>
                        </m:r>
                      </m:oMath>
                    </m:oMathPara>
                  </a14:m>
                  <a:endParaRPr lang="pl-PL" sz="11500" dirty="0"/>
                </a:p>
              </p:txBody>
            </p:sp>
          </mc:Choice>
          <mc:Fallback xmlns="">
            <p:sp>
              <p:nvSpPr>
                <p:cNvPr id="4" name="pole tekstowe 3">
                  <a:extLst>
                    <a:ext uri="{FF2B5EF4-FFF2-40B4-BE49-F238E27FC236}">
                      <a16:creationId xmlns:a16="http://schemas.microsoft.com/office/drawing/2014/main" id="{AA7FFEAF-AE99-44D6-ABBA-BBF702DEAD8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139509" y="458439"/>
                  <a:ext cx="1549393" cy="186204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pole tekstowe 4">
                  <a:extLst>
                    <a:ext uri="{FF2B5EF4-FFF2-40B4-BE49-F238E27FC236}">
                      <a16:creationId xmlns:a16="http://schemas.microsoft.com/office/drawing/2014/main" id="{169CA1A1-334C-4EF5-B0AB-8E53E2F7DCAC}"/>
                    </a:ext>
                  </a:extLst>
                </p:cNvPr>
                <p:cNvSpPr txBox="1"/>
                <p:nvPr/>
              </p:nvSpPr>
              <p:spPr>
                <a:xfrm>
                  <a:off x="6259396" y="458439"/>
                  <a:ext cx="1549393" cy="186204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l-PL" sz="11500" b="0" i="1" smtClean="0">
                            <a:latin typeface="Cambria Math" panose="02040503050406030204" pitchFamily="18" charset="0"/>
                          </a:rPr>
                          <m:t>→</m:t>
                        </m:r>
                      </m:oMath>
                    </m:oMathPara>
                  </a14:m>
                  <a:endParaRPr lang="pl-PL" sz="11500" dirty="0"/>
                </a:p>
              </p:txBody>
            </p:sp>
          </mc:Choice>
          <mc:Fallback xmlns="">
            <p:sp>
              <p:nvSpPr>
                <p:cNvPr id="5" name="pole tekstowe 4">
                  <a:extLst>
                    <a:ext uri="{FF2B5EF4-FFF2-40B4-BE49-F238E27FC236}">
                      <a16:creationId xmlns:a16="http://schemas.microsoft.com/office/drawing/2014/main" id="{169CA1A1-334C-4EF5-B0AB-8E53E2F7DCA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59396" y="458439"/>
                  <a:ext cx="1549393" cy="186204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0" name="Grupa 9">
              <a:extLst>
                <a:ext uri="{FF2B5EF4-FFF2-40B4-BE49-F238E27FC236}">
                  <a16:creationId xmlns:a16="http://schemas.microsoft.com/office/drawing/2014/main" id="{B67C1202-F923-458F-A903-3B0900642B48}"/>
                </a:ext>
              </a:extLst>
            </p:cNvPr>
            <p:cNvGrpSpPr/>
            <p:nvPr/>
          </p:nvGrpSpPr>
          <p:grpSpPr>
            <a:xfrm>
              <a:off x="8567970" y="323108"/>
              <a:ext cx="2268840" cy="2132710"/>
              <a:chOff x="8567970" y="323108"/>
              <a:chExt cx="2268840" cy="2132710"/>
            </a:xfrm>
          </p:grpSpPr>
          <p:pic>
            <p:nvPicPr>
              <p:cNvPr id="6" name="Symbol zastępczy zawartości 4" descr="Obraz zawierający ściana, wewnątrz, budynek&#10;&#10;Opis wygenerowany przy wysokim poziomie pewności">
                <a:extLst>
                  <a:ext uri="{FF2B5EF4-FFF2-40B4-BE49-F238E27FC236}">
                    <a16:creationId xmlns:a16="http://schemas.microsoft.com/office/drawing/2014/main" id="{31C87869-A6A9-49B8-8306-2634156B68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567970" y="323108"/>
                <a:ext cx="2268840" cy="2132710"/>
              </a:xfrm>
              <a:prstGeom prst="rect">
                <a:avLst/>
              </a:prstGeom>
            </p:spPr>
          </p:pic>
          <p:pic>
            <p:nvPicPr>
              <p:cNvPr id="7" name="Obraz 6" descr="Obraz zawierający gruszka, owoce, wewnątrz, siedzi&#10;&#10;Opis wygenerowany przy bardzo wysokim poziomie pewności">
                <a:extLst>
                  <a:ext uri="{FF2B5EF4-FFF2-40B4-BE49-F238E27FC236}">
                    <a16:creationId xmlns:a16="http://schemas.microsoft.com/office/drawing/2014/main" id="{2A22C23D-A5D5-42B5-A0A9-640D72D193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837473B0-CC2E-450A-ABE3-18F120FF3D39}">
                    <a1611:picAttrSrcUrl xmlns:a1611="http://schemas.microsoft.com/office/drawing/2016/11/main" r:id="rId4"/>
                  </a:ext>
                </a:extLst>
              </a:blip>
              <a:stretch>
                <a:fillRect/>
              </a:stretch>
            </p:blipFill>
            <p:spPr>
              <a:xfrm>
                <a:off x="8927693" y="614766"/>
                <a:ext cx="1549393" cy="1549393"/>
              </a:xfrm>
              <a:prstGeom prst="rect">
                <a:avLst/>
              </a:prstGeom>
            </p:spPr>
          </p:pic>
        </p:grpSp>
      </p:grpSp>
      <p:grpSp>
        <p:nvGrpSpPr>
          <p:cNvPr id="18" name="Grupa 17">
            <a:extLst>
              <a:ext uri="{FF2B5EF4-FFF2-40B4-BE49-F238E27FC236}">
                <a16:creationId xmlns:a16="http://schemas.microsoft.com/office/drawing/2014/main" id="{4E1C89A6-3995-4923-B19F-3E767BAEA7B1}"/>
              </a:ext>
            </a:extLst>
          </p:cNvPr>
          <p:cNvGrpSpPr/>
          <p:nvPr/>
        </p:nvGrpSpPr>
        <p:grpSpPr>
          <a:xfrm>
            <a:off x="985641" y="4265762"/>
            <a:ext cx="10210891" cy="2132710"/>
            <a:chOff x="625918" y="3429000"/>
            <a:chExt cx="10210891" cy="2132710"/>
          </a:xfrm>
        </p:grpSpPr>
        <p:grpSp>
          <p:nvGrpSpPr>
            <p:cNvPr id="11" name="Grupa 10">
              <a:extLst>
                <a:ext uri="{FF2B5EF4-FFF2-40B4-BE49-F238E27FC236}">
                  <a16:creationId xmlns:a16="http://schemas.microsoft.com/office/drawing/2014/main" id="{4A4B6C20-0041-41DF-A859-6EA0696FD303}"/>
                </a:ext>
              </a:extLst>
            </p:cNvPr>
            <p:cNvGrpSpPr/>
            <p:nvPr/>
          </p:nvGrpSpPr>
          <p:grpSpPr>
            <a:xfrm>
              <a:off x="625918" y="3429000"/>
              <a:ext cx="2268840" cy="2132710"/>
              <a:chOff x="625918" y="3429000"/>
              <a:chExt cx="2268840" cy="2132710"/>
            </a:xfrm>
          </p:grpSpPr>
          <p:pic>
            <p:nvPicPr>
              <p:cNvPr id="8" name="Symbol zastępczy zawartości 4" descr="Obraz zawierający ściana, wewnątrz, budynek&#10;&#10;Opis wygenerowany przy wysokim poziomie pewności">
                <a:extLst>
                  <a:ext uri="{FF2B5EF4-FFF2-40B4-BE49-F238E27FC236}">
                    <a16:creationId xmlns:a16="http://schemas.microsoft.com/office/drawing/2014/main" id="{ED04A783-8887-4A64-B459-CAE3C5019E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25918" y="3429000"/>
                <a:ext cx="2268840" cy="2132710"/>
              </a:xfrm>
              <a:prstGeom prst="rect">
                <a:avLst/>
              </a:prstGeom>
            </p:spPr>
          </p:pic>
          <p:pic>
            <p:nvPicPr>
              <p:cNvPr id="9" name="Obraz 8" descr="Obraz zawierający gruszka, owoce, wewnątrz, siedzi&#10;&#10;Opis wygenerowany przy bardzo wysokim poziomie pewności">
                <a:extLst>
                  <a:ext uri="{FF2B5EF4-FFF2-40B4-BE49-F238E27FC236}">
                    <a16:creationId xmlns:a16="http://schemas.microsoft.com/office/drawing/2014/main" id="{4E738032-5954-4FB3-AB0E-4FE0A6A266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837473B0-CC2E-450A-ABE3-18F120FF3D39}">
                    <a1611:picAttrSrcUrl xmlns:a1611="http://schemas.microsoft.com/office/drawing/2016/11/main" r:id="rId4"/>
                  </a:ext>
                </a:extLst>
              </a:blip>
              <a:stretch>
                <a:fillRect/>
              </a:stretch>
            </p:blipFill>
            <p:spPr>
              <a:xfrm>
                <a:off x="985641" y="3720658"/>
                <a:ext cx="1549393" cy="1549393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" name="pole tekstowe 11">
                  <a:extLst>
                    <a:ext uri="{FF2B5EF4-FFF2-40B4-BE49-F238E27FC236}">
                      <a16:creationId xmlns:a16="http://schemas.microsoft.com/office/drawing/2014/main" id="{C314B30D-E4B1-4DDE-8D1F-3A2FF50F4B4A}"/>
                    </a:ext>
                  </a:extLst>
                </p:cNvPr>
                <p:cNvSpPr txBox="1"/>
                <p:nvPr/>
              </p:nvSpPr>
              <p:spPr>
                <a:xfrm>
                  <a:off x="2997214" y="3564330"/>
                  <a:ext cx="1549393" cy="186204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l-PL" sz="11500" b="0" i="1" smtClean="0">
                            <a:latin typeface="Cambria Math" panose="02040503050406030204" pitchFamily="18" charset="0"/>
                          </a:rPr>
                          <m:t>≔</m:t>
                        </m:r>
                      </m:oMath>
                    </m:oMathPara>
                  </a14:m>
                  <a:endParaRPr lang="pl-PL" sz="11500" dirty="0"/>
                </a:p>
              </p:txBody>
            </p:sp>
          </mc:Choice>
          <mc:Fallback xmlns="">
            <p:sp>
              <p:nvSpPr>
                <p:cNvPr id="12" name="pole tekstowe 11">
                  <a:extLst>
                    <a:ext uri="{FF2B5EF4-FFF2-40B4-BE49-F238E27FC236}">
                      <a16:creationId xmlns:a16="http://schemas.microsoft.com/office/drawing/2014/main" id="{C314B30D-E4B1-4DDE-8D1F-3A2FF50F4B4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97214" y="3564330"/>
                  <a:ext cx="1549393" cy="1862048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3" name="Obraz 12" descr="Obraz zawierający jabłko, owoce, siedzi, wewnątrz&#10;&#10;Opis wygenerowany przy bardzo wysokim poziomie pewności">
              <a:extLst>
                <a:ext uri="{FF2B5EF4-FFF2-40B4-BE49-F238E27FC236}">
                  <a16:creationId xmlns:a16="http://schemas.microsoft.com/office/drawing/2014/main" id="{97E708F6-1153-4AED-BF84-FF4E14D0A4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4817405" y="3940094"/>
              <a:ext cx="1007796" cy="1110519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pole tekstowe 13">
                  <a:extLst>
                    <a:ext uri="{FF2B5EF4-FFF2-40B4-BE49-F238E27FC236}">
                      <a16:creationId xmlns:a16="http://schemas.microsoft.com/office/drawing/2014/main" id="{14049BD5-E635-40FE-859C-0FECEA75A435}"/>
                    </a:ext>
                  </a:extLst>
                </p:cNvPr>
                <p:cNvSpPr txBox="1"/>
                <p:nvPr/>
              </p:nvSpPr>
              <p:spPr>
                <a:xfrm>
                  <a:off x="6259396" y="3564330"/>
                  <a:ext cx="1549393" cy="186204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pl-PL" sz="11500" b="0" i="1" smtClean="0">
                            <a:latin typeface="Cambria Math" panose="02040503050406030204" pitchFamily="18" charset="0"/>
                          </a:rPr>
                          <m:t>→</m:t>
                        </m:r>
                      </m:oMath>
                    </m:oMathPara>
                  </a14:m>
                  <a:endParaRPr lang="pl-PL" sz="11500" dirty="0"/>
                </a:p>
              </p:txBody>
            </p:sp>
          </mc:Choice>
          <mc:Fallback xmlns="">
            <p:sp>
              <p:nvSpPr>
                <p:cNvPr id="14" name="pole tekstowe 13">
                  <a:extLst>
                    <a:ext uri="{FF2B5EF4-FFF2-40B4-BE49-F238E27FC236}">
                      <a16:creationId xmlns:a16="http://schemas.microsoft.com/office/drawing/2014/main" id="{14049BD5-E635-40FE-859C-0FECEA75A43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59396" y="3564330"/>
                  <a:ext cx="1549393" cy="1862048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15" name="Symbol zastępczy zawartości 4" descr="Obraz zawierający ściana, wewnątrz, budynek&#10;&#10;Opis wygenerowany przy wysokim poziomie pewności">
              <a:extLst>
                <a:ext uri="{FF2B5EF4-FFF2-40B4-BE49-F238E27FC236}">
                  <a16:creationId xmlns:a16="http://schemas.microsoft.com/office/drawing/2014/main" id="{1AFCB78C-C51C-492D-ADEF-74B6FA090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567969" y="3429000"/>
              <a:ext cx="2268840" cy="2132710"/>
            </a:xfrm>
            <a:prstGeom prst="rect">
              <a:avLst/>
            </a:prstGeom>
          </p:spPr>
        </p:pic>
        <p:pic>
          <p:nvPicPr>
            <p:cNvPr id="16" name="Obraz 15" descr="Obraz zawierający jabłko, owoce, siedzi, wewnątrz&#10;&#10;Opis wygenerowany przy bardzo wysokim poziomie pewności">
              <a:extLst>
                <a:ext uri="{FF2B5EF4-FFF2-40B4-BE49-F238E27FC236}">
                  <a16:creationId xmlns:a16="http://schemas.microsoft.com/office/drawing/2014/main" id="{71F494B9-D4E5-401D-91C4-C42265C697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9194786" y="3940094"/>
              <a:ext cx="1007796" cy="1110519"/>
            </a:xfrm>
            <a:prstGeom prst="rect">
              <a:avLst/>
            </a:prstGeom>
          </p:spPr>
        </p:pic>
      </p:grpSp>
      <p:sp>
        <p:nvSpPr>
          <p:cNvPr id="19" name="Tytuł 1">
            <a:extLst>
              <a:ext uri="{FF2B5EF4-FFF2-40B4-BE49-F238E27FC236}">
                <a16:creationId xmlns:a16="http://schemas.microsoft.com/office/drawing/2014/main" id="{79619B77-B96F-4BB1-95A1-0A1DE1A29ED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dirty="0"/>
              <a:t>Przypisanie wartości</a:t>
            </a:r>
          </a:p>
        </p:txBody>
      </p:sp>
    </p:spTree>
    <p:extLst>
      <p:ext uri="{BB962C8B-B14F-4D97-AF65-F5344CB8AC3E}">
        <p14:creationId xmlns:p14="http://schemas.microsoft.com/office/powerpoint/2010/main" val="3852476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a 3">
            <a:extLst>
              <a:ext uri="{FF2B5EF4-FFF2-40B4-BE49-F238E27FC236}">
                <a16:creationId xmlns:a16="http://schemas.microsoft.com/office/drawing/2014/main" id="{4462AE04-D8A8-4A08-9AD3-F13989FCFB63}"/>
              </a:ext>
            </a:extLst>
          </p:cNvPr>
          <p:cNvGrpSpPr/>
          <p:nvPr/>
        </p:nvGrpSpPr>
        <p:grpSpPr>
          <a:xfrm>
            <a:off x="836114" y="2362645"/>
            <a:ext cx="2268840" cy="2132710"/>
            <a:chOff x="8927692" y="4265762"/>
            <a:chExt cx="2268840" cy="2132710"/>
          </a:xfrm>
        </p:grpSpPr>
        <p:pic>
          <p:nvPicPr>
            <p:cNvPr id="2" name="Symbol zastępczy zawartości 4" descr="Obraz zawierający ściana, wewnątrz, budynek&#10;&#10;Opis wygenerowany przy wysokim poziomie pewności">
              <a:extLst>
                <a:ext uri="{FF2B5EF4-FFF2-40B4-BE49-F238E27FC236}">
                  <a16:creationId xmlns:a16="http://schemas.microsoft.com/office/drawing/2014/main" id="{33A89FDC-F343-4CB3-812C-1AB951CE0B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27692" y="4265762"/>
              <a:ext cx="2268840" cy="2132710"/>
            </a:xfrm>
            <a:prstGeom prst="rect">
              <a:avLst/>
            </a:prstGeom>
          </p:spPr>
        </p:pic>
        <p:pic>
          <p:nvPicPr>
            <p:cNvPr id="3" name="Obraz 2" descr="Obraz zawierający jabłko, owoce, siedzi, wewnątrz&#10;&#10;Opis wygenerowany przy bardzo wysokim poziomie pewności">
              <a:extLst>
                <a:ext uri="{FF2B5EF4-FFF2-40B4-BE49-F238E27FC236}">
                  <a16:creationId xmlns:a16="http://schemas.microsoft.com/office/drawing/2014/main" id="{9D10C3A5-3250-46AC-A05A-E91BE75D9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9554509" y="4776856"/>
              <a:ext cx="1007796" cy="1110519"/>
            </a:xfrm>
            <a:prstGeom prst="rect">
              <a:avLst/>
            </a:prstGeom>
          </p:spPr>
        </p:pic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pole tekstowe 8">
                <a:extLst>
                  <a:ext uri="{FF2B5EF4-FFF2-40B4-BE49-F238E27FC236}">
                    <a16:creationId xmlns:a16="http://schemas.microsoft.com/office/drawing/2014/main" id="{A4BF33D5-BDB8-4F85-AE63-01460720F06F}"/>
                  </a:ext>
                </a:extLst>
              </p:cNvPr>
              <p:cNvSpPr txBox="1"/>
              <p:nvPr/>
            </p:nvSpPr>
            <p:spPr>
              <a:xfrm>
                <a:off x="3460454" y="2497974"/>
                <a:ext cx="1549393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1500" b="0" i="1" smtClean="0">
                          <a:latin typeface="Cambria Math" panose="02040503050406030204" pitchFamily="18" charset="0"/>
                        </a:rPr>
                        <m:t>∗</m:t>
                      </m:r>
                    </m:oMath>
                  </m:oMathPara>
                </a14:m>
                <a:endParaRPr lang="pl-PL" sz="11500" dirty="0"/>
              </a:p>
            </p:txBody>
          </p:sp>
        </mc:Choice>
        <mc:Fallback xmlns="">
          <p:sp>
            <p:nvSpPr>
              <p:cNvPr id="9" name="pole tekstowe 8">
                <a:extLst>
                  <a:ext uri="{FF2B5EF4-FFF2-40B4-BE49-F238E27FC236}">
                    <a16:creationId xmlns:a16="http://schemas.microsoft.com/office/drawing/2014/main" id="{A4BF33D5-BDB8-4F85-AE63-01460720F0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0454" y="2497974"/>
                <a:ext cx="1549393" cy="186204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pole tekstowe 10">
                <a:extLst>
                  <a:ext uri="{FF2B5EF4-FFF2-40B4-BE49-F238E27FC236}">
                    <a16:creationId xmlns:a16="http://schemas.microsoft.com/office/drawing/2014/main" id="{6E18A414-4ED6-4CE0-8EC2-0C8F2CE3EBF8}"/>
                  </a:ext>
                </a:extLst>
              </p:cNvPr>
              <p:cNvSpPr txBox="1"/>
              <p:nvPr/>
            </p:nvSpPr>
            <p:spPr>
              <a:xfrm>
                <a:off x="5009847" y="2513605"/>
                <a:ext cx="1549393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1500" b="0" i="1" smtClean="0"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pl-PL" sz="11500" dirty="0"/>
              </a:p>
            </p:txBody>
          </p:sp>
        </mc:Choice>
        <mc:Fallback xmlns="">
          <p:sp>
            <p:nvSpPr>
              <p:cNvPr id="11" name="pole tekstowe 10">
                <a:extLst>
                  <a:ext uri="{FF2B5EF4-FFF2-40B4-BE49-F238E27FC236}">
                    <a16:creationId xmlns:a16="http://schemas.microsoft.com/office/drawing/2014/main" id="{6E18A414-4ED6-4CE0-8EC2-0C8F2CE3EB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9847" y="2513605"/>
                <a:ext cx="1549393" cy="186204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pole tekstowe 12">
                <a:extLst>
                  <a:ext uri="{FF2B5EF4-FFF2-40B4-BE49-F238E27FC236}">
                    <a16:creationId xmlns:a16="http://schemas.microsoft.com/office/drawing/2014/main" id="{54D71247-6B87-4C1B-BDDD-DC54BC97CAB8}"/>
                  </a:ext>
                </a:extLst>
              </p:cNvPr>
              <p:cNvSpPr txBox="1"/>
              <p:nvPr/>
            </p:nvSpPr>
            <p:spPr>
              <a:xfrm>
                <a:off x="6437965" y="2497974"/>
                <a:ext cx="1549393" cy="1862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sz="11500" b="0" i="1" smtClean="0"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pl-PL" sz="11500" dirty="0"/>
              </a:p>
            </p:txBody>
          </p:sp>
        </mc:Choice>
        <mc:Fallback xmlns="">
          <p:sp>
            <p:nvSpPr>
              <p:cNvPr id="13" name="pole tekstowe 12">
                <a:extLst>
                  <a:ext uri="{FF2B5EF4-FFF2-40B4-BE49-F238E27FC236}">
                    <a16:creationId xmlns:a16="http://schemas.microsoft.com/office/drawing/2014/main" id="{54D71247-6B87-4C1B-BDDD-DC54BC97CA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37965" y="2497974"/>
                <a:ext cx="1549393" cy="186204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Symbol zastępczy zawartości 4" descr="Obraz zawierający ściana, wewnątrz, budynek&#10;&#10;Opis wygenerowany przy wysokim poziomie pewności">
            <a:extLst>
              <a:ext uri="{FF2B5EF4-FFF2-40B4-BE49-F238E27FC236}">
                <a16:creationId xmlns:a16="http://schemas.microsoft.com/office/drawing/2014/main" id="{3A93AE6D-727D-4669-A67A-37957C9D6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472" y="2362643"/>
            <a:ext cx="2268840" cy="2132710"/>
          </a:xfrm>
          <a:prstGeom prst="rect">
            <a:avLst/>
          </a:prstGeom>
        </p:spPr>
      </p:pic>
      <p:pic>
        <p:nvPicPr>
          <p:cNvPr id="16" name="Obraz 15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5F70B348-DDC8-41C0-9FD5-ABCEA5E632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464133" y="2302955"/>
            <a:ext cx="1989603" cy="2192400"/>
          </a:xfrm>
          <a:prstGeom prst="rect">
            <a:avLst/>
          </a:prstGeom>
        </p:spPr>
      </p:pic>
      <p:sp>
        <p:nvSpPr>
          <p:cNvPr id="17" name="Tytuł 1">
            <a:extLst>
              <a:ext uri="{FF2B5EF4-FFF2-40B4-BE49-F238E27FC236}">
                <a16:creationId xmlns:a16="http://schemas.microsoft.com/office/drawing/2014/main" id="{998F90D2-E739-4C9F-9519-AA8BC674EE7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dirty="0"/>
              <a:t>Operacje na zmiennych</a:t>
            </a:r>
          </a:p>
        </p:txBody>
      </p:sp>
    </p:spTree>
    <p:extLst>
      <p:ext uri="{BB962C8B-B14F-4D97-AF65-F5344CB8AC3E}">
        <p14:creationId xmlns:p14="http://schemas.microsoft.com/office/powerpoint/2010/main" val="2595130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285F953-399D-CD40-8584-CD2FABF9C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Rozmiary danych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63EFF1B-20BB-F943-B427-BC1CBCCD4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Czasem zmienne mogą przechować tylko określone rozmiary danych</a:t>
            </a:r>
          </a:p>
          <a:p>
            <a:r>
              <a:rPr lang="pl-PL" dirty="0"/>
              <a:t>Jak pudełko, do którego nie wciśniemy zbyt dużego przedmiotu</a:t>
            </a:r>
          </a:p>
        </p:txBody>
      </p:sp>
      <p:pic>
        <p:nvPicPr>
          <p:cNvPr id="4" name="Symbol zastępczy zawartości 4" descr="Obraz zawierający ściana, wewnątrz, budynek&#10;&#10;Opis wygenerowany przy wysokim poziomie pewności">
            <a:extLst>
              <a:ext uri="{FF2B5EF4-FFF2-40B4-BE49-F238E27FC236}">
                <a16:creationId xmlns:a16="http://schemas.microsoft.com/office/drawing/2014/main" id="{44AE1BF7-1D8D-4C0C-B2BC-DC1D25620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204" y="4044253"/>
            <a:ext cx="2268840" cy="2132710"/>
          </a:xfrm>
          <a:prstGeom prst="rect">
            <a:avLst/>
          </a:prstGeom>
        </p:spPr>
      </p:pic>
      <p:pic>
        <p:nvPicPr>
          <p:cNvPr id="5" name="Obraz 4" descr="Obraz zawierający jabłko, owoce, siedzi, wewnątrz&#10;&#10;Opis wygenerowany przy bardzo wysokim poziomie pewności">
            <a:extLst>
              <a:ext uri="{FF2B5EF4-FFF2-40B4-BE49-F238E27FC236}">
                <a16:creationId xmlns:a16="http://schemas.microsoft.com/office/drawing/2014/main" id="{8861AF30-DBD9-4A6C-9779-E06896DB9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226944" y="3348844"/>
            <a:ext cx="2853208" cy="3144031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6012942E-1651-4A29-A62E-5800B4E20B8A}"/>
              </a:ext>
            </a:extLst>
          </p:cNvPr>
          <p:cNvSpPr txBox="1"/>
          <p:nvPr/>
        </p:nvSpPr>
        <p:spPr>
          <a:xfrm>
            <a:off x="7298304" y="3787169"/>
            <a:ext cx="878767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6600" b="1" dirty="0">
                <a:solidFill>
                  <a:srgbClr val="FF00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12776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0CBD9D-FBCA-46A2-B8C0-45EE84A0D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Źródła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C7B09F6-9015-4D07-B433-191E59D40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2"/>
              </a:rPr>
              <a:t>https://pixabay.com/en/box-empty-cardboard-package-pack-550594/</a:t>
            </a:r>
            <a:endParaRPr lang="pl-PL" dirty="0"/>
          </a:p>
          <a:p>
            <a:r>
              <a:rPr lang="pl-PL" dirty="0">
                <a:hlinkClick r:id="rId3"/>
              </a:rPr>
              <a:t>http://pngimg.com/download/12405</a:t>
            </a:r>
            <a:endParaRPr lang="pl-PL" dirty="0"/>
          </a:p>
          <a:p>
            <a:r>
              <a:rPr lang="pl-PL" dirty="0">
                <a:hlinkClick r:id="rId4"/>
              </a:rPr>
              <a:t>http://www.pngall.com/pear-png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4703413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130</Words>
  <Application>Microsoft Office PowerPoint</Application>
  <PresentationFormat>Panoramiczny</PresentationFormat>
  <Paragraphs>30</Paragraphs>
  <Slides>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Motyw pakietu Office</vt:lpstr>
      <vt:lpstr>Zmienne</vt:lpstr>
      <vt:lpstr>Zmienna</vt:lpstr>
      <vt:lpstr>Prezentacja programu PowerPoint</vt:lpstr>
      <vt:lpstr>Prezentacja programu PowerPoint</vt:lpstr>
      <vt:lpstr>Prezentacja programu PowerPoint</vt:lpstr>
      <vt:lpstr>Rozmiary danych</vt:lpstr>
      <vt:lpstr>Źródła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Damian Kurpiewski</dc:creator>
  <cp:lastModifiedBy>Damian Kurpiewski</cp:lastModifiedBy>
  <cp:revision>12</cp:revision>
  <dcterms:created xsi:type="dcterms:W3CDTF">2018-06-04T18:42:26Z</dcterms:created>
  <dcterms:modified xsi:type="dcterms:W3CDTF">2018-06-05T20:39:09Z</dcterms:modified>
</cp:coreProperties>
</file>

<file path=docProps/thumbnail.jpeg>
</file>